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9" r:id="rId5"/>
    <p:sldId id="258" r:id="rId6"/>
    <p:sldId id="261" r:id="rId7"/>
    <p:sldId id="263" r:id="rId8"/>
    <p:sldId id="259" r:id="rId9"/>
    <p:sldId id="272" r:id="rId10"/>
    <p:sldId id="264" r:id="rId11"/>
    <p:sldId id="273" r:id="rId12"/>
    <p:sldId id="265" r:id="rId13"/>
    <p:sldId id="274" r:id="rId14"/>
    <p:sldId id="275" r:id="rId15"/>
    <p:sldId id="270" r:id="rId16"/>
    <p:sldId id="266" r:id="rId17"/>
    <p:sldId id="267" r:id="rId18"/>
    <p:sldId id="276" r:id="rId19"/>
    <p:sldId id="268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41101-429C-4422-B4A6-FAB906D79715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F800-0E04-4973-BACD-41F58ED86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B212F-6060-458B-A154-5E12ADD4CDAD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16D2-431D-414B-8EAC-46C67DAAE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8B1A-0053-4588-90CB-7C551BC5860B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42AD-D46E-452B-81DE-E90629B82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9B54-C494-48BA-AFC3-DE85F77CBC67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3E1D-8E28-4FAB-8041-5F1B3E9C4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0056A-B6FE-408D-AD46-DE080569E7D7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5C66F-95E0-4F3F-8F09-2994D4C0E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A07DD-544E-49DF-8CB5-8E4392697AFC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2987-95E7-4E74-8A81-D17805807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03808-6D1F-4D6A-B6BB-3952D29B09DD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D15DF-FD2A-4E4E-AC1E-902D3B4E4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818AF-CD55-47EB-B4B7-31F438989FC8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8DB9-1D3A-4903-B1F8-B3D8D171C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F12A9-CADC-4F49-B7B3-5B14C54C0630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D8410-7C2C-485B-8459-9964F3CEE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FAB7-B9CF-4458-9462-293B2030ED92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B8CC6-AD40-4D3C-870D-84B2633E4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EC56-1B7F-4F09-A098-5A316C93EEA0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E047-EC4E-4EB9-A9E6-7612F9D84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55C3BB-D9D5-449B-93A8-BBF3B31F3D96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4A3ED0-76B1-43C7-83DD-404B7F8AB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643438" y="4437063"/>
            <a:ext cx="3956050" cy="1362075"/>
          </a:xfrm>
        </p:spPr>
        <p:txBody>
          <a:bodyPr/>
          <a:lstStyle/>
          <a:p>
            <a:pPr algn="r"/>
            <a:r>
              <a:rPr lang="ru-RU" i="1" cap="none" smtClean="0">
                <a:solidFill>
                  <a:srgbClr val="852F74"/>
                </a:solidFill>
                <a:latin typeface="Calibri" pitchFamily="34" charset="0"/>
                <a:ea typeface="BatangChe" pitchFamily="49" charset="-127"/>
              </a:rPr>
              <a:t> </a:t>
            </a:r>
            <a:r>
              <a:rPr lang="ru-RU" sz="1800" i="1" cap="none" smtClean="0">
                <a:solidFill>
                  <a:srgbClr val="852F74"/>
                </a:solidFill>
                <a:latin typeface="Arial" charset="0"/>
              </a:rPr>
              <a:t>Воспитатель МБДОУ  «Ромашка» Никитина Ю.Г.</a:t>
            </a:r>
            <a:endParaRPr lang="ru-RU" sz="1800" i="1" u="sng" cap="none" smtClean="0">
              <a:solidFill>
                <a:srgbClr val="852F74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692275" y="3068638"/>
            <a:ext cx="6802438" cy="150018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BatangChe" pitchFamily="49" charset="-127"/>
              </a:rPr>
              <a:t>«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BatangChe" pitchFamily="49" charset="-127"/>
              </a:rPr>
              <a:t>Пластилиновая живопись»</a:t>
            </a:r>
            <a:b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BatangChe" pitchFamily="49" charset="-127"/>
              </a:rPr>
            </a:br>
            <a:r>
              <a:rPr lang="ru-RU" sz="3600" b="1" i="1" u="sng" dirty="0" smtClean="0"/>
              <a:t>«Растём и развиваемся через познание, творчество и игру».</a:t>
            </a:r>
            <a:br>
              <a:rPr lang="ru-RU" sz="3600" b="1" i="1" u="sng" dirty="0" smtClean="0"/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58788"/>
            <a:ext cx="8229600" cy="71438"/>
          </a:xfrm>
        </p:spPr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395288" y="1844675"/>
            <a:ext cx="8229600" cy="717550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ru-RU" sz="3000" b="1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Контурная пластилинография 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- .</a:t>
            </a:r>
          </a:p>
          <a:p>
            <a:pPr>
              <a:buFont typeface="Arial" charset="0"/>
              <a:buNone/>
            </a:pPr>
            <a:r>
              <a:rPr lang="ru-RU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изображение объекта по контуру, с    использованием «жгутиков».</a:t>
            </a:r>
          </a:p>
          <a:p>
            <a:r>
              <a:rPr lang="ru-RU" sz="2400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выполнения работы:</a:t>
            </a:r>
          </a:p>
          <a:p>
            <a:r>
              <a:rPr lang="ru-RU" sz="2400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Нарисовать рисунок карандашом или маркером.</a:t>
            </a:r>
          </a:p>
          <a:p>
            <a:r>
              <a:rPr lang="ru-RU" sz="2400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Скатать из пластилина колбаски или тонкие жгутики. </a:t>
            </a:r>
          </a:p>
          <a:p>
            <a:r>
              <a:rPr lang="ru-RU" sz="2400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Последовательно выкладывать длинный жгутик по контуру изображения.</a:t>
            </a:r>
          </a:p>
          <a:p>
            <a:r>
              <a:rPr lang="ru-RU" sz="2400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Можно заполнить жгутиками другого цвета внутреннюю поверхность изображения</a:t>
            </a:r>
            <a:r>
              <a:rPr lang="ru-RU" sz="2400" i="1" smtClean="0">
                <a:ea typeface="Calibri" pitchFamily="34" charset="0"/>
                <a:cs typeface="Times New Roman" pitchFamily="18" charset="0"/>
              </a:rPr>
              <a:t>.</a:t>
            </a:r>
          </a:p>
          <a:p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Рисунок 8" descr="C:\Users\Лена\Desktop\7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>
          <a:xfrm rot="6339789">
            <a:off x="461962" y="2428876"/>
            <a:ext cx="3967163" cy="3967162"/>
          </a:xfrm>
        </p:spPr>
      </p:pic>
      <p:pic>
        <p:nvPicPr>
          <p:cNvPr id="23555" name="Рисунок 9" descr="H:\Аттестация воспитателей Здравушка\Аттестация Пухтиновой\Аттестация Пухтиновой\Фотоколлаж\14022013094.jpg"/>
          <p:cNvPicPr>
            <a:picLocks noChangeAspect="1" noChangeArrowheads="1"/>
          </p:cNvPicPr>
          <p:nvPr/>
        </p:nvPicPr>
        <p:blipFill>
          <a:blip r:embed="rId3"/>
          <a:srcRect l="15617" t="5441" r="25142" b="4678"/>
          <a:stretch>
            <a:fillRect/>
          </a:stretch>
        </p:blipFill>
        <p:spPr bwMode="auto">
          <a:xfrm rot="1002643">
            <a:off x="5014913" y="1925638"/>
            <a:ext cx="3271837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 rot="10800000" flipV="1">
            <a:off x="0" y="-817563"/>
            <a:ext cx="9144000" cy="67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tabLst>
                <a:tab pos="714375" algn="l"/>
              </a:tabLst>
            </a:pPr>
            <a:endParaRPr lang="ru-RU" sz="30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>
              <a:tabLst>
                <a:tab pos="714375" algn="l"/>
              </a:tabLst>
            </a:pPr>
            <a:endParaRPr lang="ru-RU" sz="30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>
              <a:tabLst>
                <a:tab pos="714375" algn="l"/>
              </a:tabLst>
            </a:pPr>
            <a:endParaRPr lang="ru-RU" sz="30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>
              <a:tabLst>
                <a:tab pos="714375" algn="l"/>
              </a:tabLst>
            </a:pPr>
            <a:endParaRPr lang="ru-RU" sz="30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>
              <a:tabLst>
                <a:tab pos="714375" algn="l"/>
              </a:tabLst>
            </a:pPr>
            <a:endParaRPr lang="ru-RU" sz="30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>
              <a:tabLst>
                <a:tab pos="714375" algn="l"/>
              </a:tabLst>
            </a:pPr>
            <a:endParaRPr lang="ru-RU" sz="30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>
              <a:tabLst>
                <a:tab pos="714375" algn="l"/>
              </a:tabLst>
            </a:pPr>
            <a:r>
              <a:rPr lang="ru-RU" sz="3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Многослойная пластилинография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</a:p>
          <a:p>
            <a:pPr algn="r">
              <a:tabLst>
                <a:tab pos="714375" algn="l"/>
              </a:tabLst>
            </a:pPr>
            <a:endParaRPr lang="ru-RU" sz="2000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>
              <a:tabLst>
                <a:tab pos="714375" algn="l"/>
              </a:tabLst>
            </a:pPr>
            <a:r>
              <a:rPr lang="ru-RU" sz="2000" i="1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объемное изображение лепной картины  на  </a:t>
            </a:r>
          </a:p>
          <a:p>
            <a:pPr algn="r" eaLnBrk="0" hangingPunct="0">
              <a:tabLst>
                <a:tab pos="714375" algn="l"/>
              </a:tabLst>
            </a:pPr>
            <a:r>
              <a:rPr lang="ru-RU" sz="2000" i="1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горизонтальной поверхности, с последовательным нанесением слоев</a:t>
            </a:r>
            <a:r>
              <a:rPr lang="ru-RU" sz="2000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714375" algn="l"/>
              </a:tabLst>
            </a:pPr>
            <a:r>
              <a:rPr lang="ru-RU" sz="2000" i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1. Для начала мы берем  разные цвета пластилина. </a:t>
            </a:r>
          </a:p>
          <a:p>
            <a:pPr eaLnBrk="0" hangingPunct="0">
              <a:tabLst>
                <a:tab pos="714375" algn="l"/>
              </a:tabLst>
            </a:pPr>
            <a:r>
              <a:rPr lang="ru-RU" sz="2000" i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2. Делаем из них пластинки. Заготовки накладываются одна поверх другой. Мы получили так называемый «слоеный пирог», при изготовлении которого желательно идти от темных цветов - к светлому. Только не стоит прижимать слои очень сильно друг к дружке, просто положить один слой на другой.</a:t>
            </a:r>
          </a:p>
          <a:p>
            <a:pPr eaLnBrk="0" hangingPunct="0">
              <a:tabLst>
                <a:tab pos="714375" algn="l"/>
              </a:tabLst>
            </a:pPr>
            <a:r>
              <a:rPr lang="ru-RU" sz="2000" i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3. А теперь можно очень аккуратно согнуть нашу заготовку по средней линии - она проходит там, где заканчивается верхний, самый маленький слой. </a:t>
            </a:r>
          </a:p>
          <a:p>
            <a:pPr eaLnBrk="0" hangingPunct="0">
              <a:tabLst>
                <a:tab pos="714375" algn="l"/>
              </a:tabLst>
            </a:pPr>
            <a:r>
              <a:rPr lang="ru-RU" sz="2000" i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Или скатываем колбаску и разрезаем ее. </a:t>
            </a:r>
          </a:p>
        </p:txBody>
      </p:sp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300">
                <a:solidFill>
                  <a:srgbClr val="222222"/>
                </a:solidFill>
                <a:cs typeface="Times New Roman" pitchFamily="18" charset="0"/>
              </a:rPr>
              <a:t>    </a:t>
            </a:r>
            <a:endParaRPr lang="ru-RU"/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0" y="3857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>
              <a:ea typeface="Calibri" pitchFamily="34" charset="0"/>
            </a:endParaRP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0" y="551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25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0900" y="2060575"/>
            <a:ext cx="2962275" cy="256381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" name="Рисунок 227" descr="a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089400"/>
            <a:ext cx="2820988" cy="25844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5" name="Рисунок 212" descr="alt"/>
          <p:cNvPicPr>
            <a:picLocks noChangeAspect="1" noChangeArrowheads="1"/>
          </p:cNvPicPr>
          <p:nvPr/>
        </p:nvPicPr>
        <p:blipFill>
          <a:blip r:embed="rId4"/>
          <a:srcRect l="5939" t="5128" r="3551" b="5128"/>
          <a:stretch>
            <a:fillRect/>
          </a:stretch>
        </p:blipFill>
        <p:spPr bwMode="auto">
          <a:xfrm>
            <a:off x="179388" y="1989138"/>
            <a:ext cx="2736850" cy="25193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" descr="http://mam2mam.ru/upload/medialibrary/93b/442c2579f28890816d520e4d68f757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6350"/>
            <a:ext cx="4751387" cy="68516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http://www.ngkir2007.narod.ru/0708/3_form/15_04_08/yur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14525">
            <a:off x="360363" y="2528888"/>
            <a:ext cx="441007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10" descr="звёздочки после разрезания заготов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276475"/>
            <a:ext cx="3836987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850" y="463550"/>
            <a:ext cx="8424863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714375" algn="l"/>
              </a:tabLst>
              <a:defRPr/>
            </a:pPr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tabLst>
                <a:tab pos="714375" algn="l"/>
              </a:tabLst>
              <a:defRPr/>
            </a:pPr>
            <a:endParaRPr lang="ru-RU" sz="4400" b="1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714375" algn="l"/>
              </a:tabLst>
              <a:defRPr/>
            </a:pPr>
            <a:r>
              <a:rPr lang="ru-RU" sz="3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Модульная </a:t>
            </a:r>
            <a:r>
              <a:rPr lang="ru-RU" sz="3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пластилинография</a:t>
            </a:r>
            <a:r>
              <a:rPr lang="ru-RU" sz="3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</a:p>
          <a:p>
            <a:pPr>
              <a:tabLst>
                <a:tab pos="714375" algn="l"/>
              </a:tabLst>
              <a:defRPr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изображение лепной картины на горизонтальной </a:t>
            </a:r>
            <a:endParaRPr lang="ru-RU" sz="2800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714375" algn="l"/>
              </a:tabLst>
              <a:defRPr/>
            </a:pP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поверхности с использованием валиков, шариков, косичек, многослойных дисков.</a:t>
            </a:r>
            <a:endParaRPr lang="ru-RU" sz="2800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714375" algn="l"/>
              </a:tabLs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Рисунок 10" descr="C:\Users\Лена\Desktop\podelki_iz_testa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141663"/>
            <a:ext cx="3656013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-1122363"/>
            <a:ext cx="9144000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714375" algn="l"/>
              </a:tabLst>
            </a:pPr>
            <a:r>
              <a:rPr lang="ru-RU" sz="44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algn="just">
              <a:tabLst>
                <a:tab pos="714375" algn="l"/>
              </a:tabLst>
            </a:pPr>
            <a:endParaRPr lang="ru-RU" sz="4400" b="1" i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714375" algn="l"/>
              </a:tabLst>
            </a:pPr>
            <a:r>
              <a:rPr lang="ru-RU" sz="44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algn="just">
              <a:tabLst>
                <a:tab pos="714375" algn="l"/>
              </a:tabLst>
            </a:pPr>
            <a:endParaRPr lang="ru-RU" sz="4400" b="1" i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714375" algn="l"/>
              </a:tabLst>
            </a:pPr>
            <a:r>
              <a:rPr lang="ru-RU" sz="44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Мозаичная пластилинография</a:t>
            </a:r>
          </a:p>
          <a:p>
            <a:pPr algn="just">
              <a:tabLst>
                <a:tab pos="714375" algn="l"/>
              </a:tabLst>
            </a:pPr>
            <a:r>
              <a:rPr lang="ru-RU" sz="4400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изображение лепной картины на горизонтальной </a:t>
            </a:r>
          </a:p>
          <a:p>
            <a:pPr algn="just" eaLnBrk="0" hangingPunct="0">
              <a:tabLst>
                <a:tab pos="714375" algn="l"/>
              </a:tabLst>
            </a:pPr>
            <a: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поверхности с помощью шариков из пластилина </a:t>
            </a:r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или шарикового пластилина.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714375" algn="l"/>
              </a:tabLst>
            </a:pPr>
            <a:r>
              <a:rPr lang="ru-RU" sz="2400" i="1">
                <a:latin typeface="Times New Roman" pitchFamily="18" charset="0"/>
                <a:cs typeface="Calibri" pitchFamily="34" charset="0"/>
              </a:rPr>
              <a:t>Особенности выполнения работы: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714375" algn="l"/>
              </a:tabLst>
            </a:pPr>
            <a:r>
              <a:rPr lang="ru-RU" sz="2400" i="1">
                <a:latin typeface="Times New Roman" pitchFamily="18" charset="0"/>
                <a:cs typeface="Calibri" pitchFamily="34" charset="0"/>
              </a:rPr>
              <a:t>1. Скатывать мелкие шарики, нужного цвета. 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714375" algn="l"/>
              </a:tabLst>
            </a:pPr>
            <a:r>
              <a:rPr lang="ru-RU" sz="2400" i="1">
                <a:latin typeface="Times New Roman" pitchFamily="18" charset="0"/>
                <a:cs typeface="Calibri" pitchFamily="34" charset="0"/>
              </a:rPr>
              <a:t>2. Располагать их на горизонтальной поверхности, заполняя поверхность изображаемого объекта,</a:t>
            </a:r>
          </a:p>
          <a:p>
            <a:pPr algn="just" eaLnBrk="0" hangingPunct="0">
              <a:tabLst>
                <a:tab pos="714375" algn="l"/>
              </a:tabLst>
            </a:pPr>
            <a:r>
              <a:rPr lang="ru-RU" sz="2400" i="1">
                <a:latin typeface="Times New Roman" pitchFamily="18" charset="0"/>
                <a:cs typeface="Calibri" pitchFamily="34" charset="0"/>
              </a:rPr>
              <a:t> соответствующего цвета.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714375" algn="l"/>
              </a:tabLst>
            </a:pPr>
            <a:r>
              <a:rPr lang="ru-RU" sz="2400" i="1">
                <a:latin typeface="Times New Roman" pitchFamily="18" charset="0"/>
                <a:cs typeface="Calibri" pitchFamily="34" charset="0"/>
              </a:rPr>
              <a:t>3. Слегка прижать.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78" descr="картины из пластилина"/>
          <p:cNvPicPr>
            <a:picLocks noChangeAspect="1" noChangeArrowheads="1"/>
          </p:cNvPicPr>
          <p:nvPr/>
        </p:nvPicPr>
        <p:blipFill>
          <a:blip r:embed="rId2"/>
          <a:srcRect l="5418" t="23059" r="5412" b="10678"/>
          <a:stretch>
            <a:fillRect/>
          </a:stretch>
        </p:blipFill>
        <p:spPr bwMode="auto">
          <a:xfrm>
            <a:off x="1908175" y="1773238"/>
            <a:ext cx="48958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827088" y="1041400"/>
            <a:ext cx="7129462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4400" i="1">
              <a:solidFill>
                <a:srgbClr val="002060"/>
              </a:solidFill>
            </a:endParaRPr>
          </a:p>
          <a:p>
            <a:pPr algn="just"/>
            <a:r>
              <a:rPr lang="ru-RU" sz="4400" i="1">
                <a:solidFill>
                  <a:srgbClr val="002060"/>
                </a:solidFill>
              </a:rPr>
              <a:t>Таким образом</a:t>
            </a:r>
            <a:endParaRPr lang="ru-RU" sz="2000"/>
          </a:p>
          <a:p>
            <a:pPr algn="just"/>
            <a:endParaRPr lang="ru-RU" sz="2000"/>
          </a:p>
          <a:p>
            <a:pPr algn="just"/>
            <a:r>
              <a:rPr lang="ru-RU" sz="2400"/>
              <a:t> </a:t>
            </a:r>
            <a:r>
              <a:rPr lang="ru-RU" sz="2000" i="1"/>
              <a:t>организация работы по созданию продуктов детского творчества в технике пластилинография позволяет решать не только практические, но и воспитательно-образовательные задачи, способствует всестороннему развитию личности ребенка. В игровой форме дети учатся выделять в своих художественных работах главный замысел и оттенять второстепенные детали. Дошкольники получают знания, умения и навыки, знакомятся с миром предметов в процессе частичного использования бросового материала. При этом расширяются возможности изобразительной деятельности детей, раскрываются методы обучения основным правилам, приемам и средствам композиции.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4800" b="1" i="1" smtClean="0">
                <a:solidFill>
                  <a:srgbClr val="002060"/>
                </a:solidFill>
              </a:rPr>
              <a:t>                                                  </a:t>
            </a:r>
            <a:endParaRPr lang="ru-RU" sz="2800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39750" y="1844675"/>
            <a:ext cx="8604250" cy="15128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002060"/>
                </a:solidFill>
              </a:rPr>
              <a:t>     Пластилинография</a:t>
            </a:r>
            <a:r>
              <a:rPr lang="ru-RU" b="1" smtClean="0">
                <a:solidFill>
                  <a:srgbClr val="002060"/>
                </a:solidFill>
              </a:rPr>
              <a:t> – </a:t>
            </a:r>
            <a:r>
              <a:rPr lang="ru-RU" sz="2800" smtClean="0">
                <a:solidFill>
                  <a:srgbClr val="002060"/>
                </a:solidFill>
              </a:rPr>
              <a:t/>
            </a:r>
            <a:br>
              <a:rPr lang="ru-RU" sz="2800" smtClean="0">
                <a:solidFill>
                  <a:srgbClr val="002060"/>
                </a:solidFill>
              </a:rPr>
            </a:br>
            <a:r>
              <a:rPr lang="ru-RU" sz="2000" smtClean="0">
                <a:solidFill>
                  <a:srgbClr val="002060"/>
                </a:solidFill>
              </a:rPr>
              <a:t>   </a:t>
            </a:r>
            <a:r>
              <a:rPr lang="ru-RU" sz="2000" b="1" i="1" smtClean="0">
                <a:solidFill>
                  <a:srgbClr val="002060"/>
                </a:solidFill>
              </a:rPr>
              <a:t>создание на основе пластилина лепных  картин с изображением выпуклых,   полуобъемных объектов на   горизонтальной поверхности </a:t>
            </a:r>
            <a:r>
              <a:rPr lang="ru-RU" sz="2000" b="1" smtClean="0">
                <a:solidFill>
                  <a:srgbClr val="002060"/>
                </a:solidFill>
              </a:rPr>
              <a:t>.</a:t>
            </a:r>
            <a:endParaRPr lang="ru-RU" sz="2000" smtClean="0"/>
          </a:p>
          <a:p>
            <a:pPr>
              <a:buFont typeface="Arial" charset="0"/>
              <a:buNone/>
            </a:pPr>
            <a:r>
              <a:rPr lang="ru-RU" smtClean="0"/>
              <a:t>             </a:t>
            </a:r>
          </a:p>
          <a:p>
            <a:pPr>
              <a:buFont typeface="Arial" charset="0"/>
              <a:buNone/>
            </a:pPr>
            <a:r>
              <a:rPr lang="ru-RU" smtClean="0"/>
              <a:t>                                             </a:t>
            </a:r>
          </a:p>
        </p:txBody>
      </p:sp>
      <p:pic>
        <p:nvPicPr>
          <p:cNvPr id="14339" name="Picture 4" descr="DSC059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57656">
            <a:off x="784225" y="3659188"/>
            <a:ext cx="337343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C:\Users\пк\Pictures\2014-04-07 001\2014-01-27 07.26.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68524">
            <a:off x="4760913" y="3652838"/>
            <a:ext cx="3484562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2852738"/>
            <a:ext cx="7772400" cy="1500187"/>
          </a:xfrm>
        </p:spPr>
        <p:txBody>
          <a:bodyPr/>
          <a:lstStyle/>
          <a:p>
            <a:pPr>
              <a:defRPr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        СПАСИБО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06438"/>
          </a:xfrm>
        </p:spPr>
        <p:txBody>
          <a:bodyPr/>
          <a:lstStyle/>
          <a:p>
            <a:r>
              <a:rPr lang="ru-RU" sz="4800" b="1" i="1" smtClean="0">
                <a:solidFill>
                  <a:srgbClr val="002060"/>
                </a:solidFill>
              </a:rPr>
              <a:t>Задачи:</a:t>
            </a:r>
          </a:p>
        </p:txBody>
      </p:sp>
      <p:graphicFrame>
        <p:nvGraphicFramePr>
          <p:cNvPr id="15362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353675" y="2281238"/>
          <a:ext cx="5667375" cy="4627562"/>
        </p:xfrm>
        <a:graphic>
          <a:graphicData uri="http://schemas.openxmlformats.org/presentationml/2006/ole">
            <p:oleObj spid="_x0000_s15362" r:id="rId3" imgW="5669771" imgH="4627265" progId="Excel.Chart.8">
              <p:embed/>
            </p:oleObj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825" y="2154238"/>
            <a:ext cx="84248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800" b="1">
                <a:solidFill>
                  <a:srgbClr val="5C1F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b="1" i="1">
                <a:solidFill>
                  <a:srgbClr val="5C1F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навыков работы с пластилином, пробуждение интереса к лепке;</a:t>
            </a:r>
            <a:endParaRPr lang="ru-RU" sz="2800" b="1" i="1">
              <a:solidFill>
                <a:srgbClr val="5C1F34"/>
              </a:solidFill>
              <a:ea typeface="Calibri" pitchFamily="34" charset="0"/>
            </a:endParaRPr>
          </a:p>
          <a:p>
            <a:pPr algn="just" eaLnBrk="0" hangingPunct="0"/>
            <a:r>
              <a:rPr lang="ru-RU" sz="2800" b="1" i="1">
                <a:solidFill>
                  <a:srgbClr val="5C1F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освоение новых приемов (скатывания, надавливания, размазывания) и создание с их помощью сюжетных картин;</a:t>
            </a:r>
            <a:endParaRPr lang="ru-RU" sz="2800" b="1" i="1">
              <a:solidFill>
                <a:srgbClr val="5C1F34"/>
              </a:solidFill>
            </a:endParaRPr>
          </a:p>
          <a:p>
            <a:pPr algn="just" eaLnBrk="0" hangingPunct="0"/>
            <a:r>
              <a:rPr lang="ru-RU" sz="2800" b="1" i="1">
                <a:solidFill>
                  <a:srgbClr val="5C1F34"/>
                </a:solidFill>
                <a:latin typeface="Times New Roman" pitchFamily="18" charset="0"/>
                <a:cs typeface="Calibri" pitchFamily="34" charset="0"/>
              </a:rPr>
              <a:t>- обучение умению ориентироваться на листе бумаги;</a:t>
            </a:r>
            <a:endParaRPr lang="ru-RU" sz="2800" b="1" i="1">
              <a:solidFill>
                <a:srgbClr val="5C1F34"/>
              </a:solidFill>
            </a:endParaRPr>
          </a:p>
          <a:p>
            <a:pPr algn="just" eaLnBrk="0" hangingPunct="0"/>
            <a:r>
              <a:rPr lang="ru-RU" sz="2800" b="1" i="1">
                <a:solidFill>
                  <a:srgbClr val="5C1F34"/>
                </a:solidFill>
                <a:latin typeface="Times New Roman" pitchFamily="18" charset="0"/>
                <a:cs typeface="Calibri" pitchFamily="34" charset="0"/>
              </a:rPr>
              <a:t>- развитие мелкой моторики;</a:t>
            </a:r>
            <a:endParaRPr lang="ru-RU" sz="2800" b="1" i="1">
              <a:solidFill>
                <a:srgbClr val="5C1F34"/>
              </a:solidFill>
            </a:endParaRPr>
          </a:p>
          <a:p>
            <a:pPr algn="just" eaLnBrk="0" hangingPunct="0"/>
            <a:r>
              <a:rPr lang="ru-RU" sz="2800" b="1" i="1">
                <a:solidFill>
                  <a:srgbClr val="5C1F34"/>
                </a:solidFill>
                <a:latin typeface="Times New Roman" pitchFamily="18" charset="0"/>
                <a:cs typeface="Calibri" pitchFamily="34" charset="0"/>
              </a:rPr>
              <a:t>- ознакомление с окружающим миром;</a:t>
            </a:r>
            <a:endParaRPr lang="ru-RU" sz="2800" b="1" i="1">
              <a:solidFill>
                <a:srgbClr val="5C1F34"/>
              </a:solidFill>
            </a:endParaRPr>
          </a:p>
          <a:p>
            <a:pPr algn="just" eaLnBrk="0" hangingPunct="0"/>
            <a:r>
              <a:rPr lang="ru-RU" sz="2800" b="1" i="1">
                <a:solidFill>
                  <a:srgbClr val="5C1F34"/>
                </a:solidFill>
                <a:latin typeface="Times New Roman" pitchFamily="18" charset="0"/>
                <a:cs typeface="Calibri" pitchFamily="34" charset="0"/>
              </a:rPr>
              <a:t>- развитие творческих способностей.</a:t>
            </a:r>
            <a:endParaRPr lang="ru-RU" sz="2800" b="1" i="1">
              <a:solidFill>
                <a:srgbClr val="5C1F34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0" y="-190500"/>
            <a:ext cx="9144000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4400" b="1" i="1">
                <a:solidFill>
                  <a:srgbClr val="002060"/>
                </a:solidFill>
                <a:cs typeface="Times New Roman" pitchFamily="18" charset="0"/>
              </a:rPr>
              <a:t>                 Рекомендации:</a:t>
            </a:r>
          </a:p>
          <a:p>
            <a:pPr>
              <a:tabLst>
                <a:tab pos="457200" algn="l"/>
              </a:tabLst>
            </a:pPr>
            <a:endParaRPr lang="ru-RU" sz="4400" b="1" i="1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400" b="1" i="1">
              <a:solidFill>
                <a:srgbClr val="595959"/>
              </a:solidFill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400" b="1" i="1">
              <a:solidFill>
                <a:srgbClr val="595959"/>
              </a:solidFill>
              <a:cs typeface="Times New Roman" pitchFamily="18" charset="0"/>
            </a:endParaRPr>
          </a:p>
          <a:p>
            <a:pPr algn="just" eaLnBrk="0" hangingPunct="0">
              <a:buFont typeface="Arial" charset="0"/>
              <a:buChar char="•"/>
              <a:tabLst>
                <a:tab pos="457200" algn="l"/>
              </a:tabLst>
            </a:pPr>
            <a:r>
              <a:rPr lang="ru-RU" sz="2600" b="1" i="1">
                <a:solidFill>
                  <a:srgbClr val="5C1F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Твердый пластилин можно разогреть </a:t>
            </a:r>
          </a:p>
          <a:p>
            <a:pPr algn="just" eaLnBrk="0" hangingPunct="0">
              <a:buFont typeface="Arial" charset="0"/>
              <a:buChar char="•"/>
              <a:tabLst>
                <a:tab pos="457200" algn="l"/>
              </a:tabLst>
            </a:pPr>
            <a:r>
              <a:rPr lang="ru-RU" sz="2600" b="1" i="1">
                <a:solidFill>
                  <a:srgbClr val="5C1F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в работе не бумагу, а  плотный картон, чтобы не происходило ее дефомации при выполнении приемов придавливания, примазывания, сглаживания, расплющивания.</a:t>
            </a:r>
          </a:p>
          <a:p>
            <a:pPr algn="just" eaLnBrk="0" hangingPunct="0">
              <a:buFont typeface="Arial" charset="0"/>
              <a:buChar char="•"/>
              <a:tabLst>
                <a:tab pos="457200" algn="l"/>
              </a:tabLst>
            </a:pPr>
            <a:r>
              <a:rPr lang="ru-RU" sz="2600" b="1" i="1">
                <a:solidFill>
                  <a:srgbClr val="5C1F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Поверхность картона можно покрыть скотчем. Это поможет избежать появления жирных пятен.</a:t>
            </a:r>
          </a:p>
          <a:p>
            <a:pPr algn="just" eaLnBrk="0" hangingPunct="0">
              <a:buFont typeface="Arial" charset="0"/>
              <a:buChar char="•"/>
              <a:tabLst>
                <a:tab pos="457200" algn="l"/>
              </a:tabLst>
            </a:pPr>
            <a:r>
              <a:rPr lang="ru-RU" sz="2600" b="1" i="1">
                <a:solidFill>
                  <a:srgbClr val="5C1F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покрыть готовую работу бесцветным лаком. Изделие становится более прочным и сохраняет яркость.</a:t>
            </a:r>
          </a:p>
          <a:p>
            <a:pPr algn="just" eaLnBrk="0" hangingPunct="0">
              <a:buFont typeface="Arial" charset="0"/>
              <a:buChar char="•"/>
              <a:tabLst>
                <a:tab pos="457200" algn="l"/>
              </a:tabLst>
            </a:pPr>
            <a:r>
              <a:rPr lang="ru-RU" sz="2600" b="1" i="1">
                <a:solidFill>
                  <a:srgbClr val="5C1F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столе должна быть доска, влажная салфетка. После работы вымыть руки.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7885113" cy="719138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Материалы для создания пластилиновой картины:</a:t>
            </a:r>
            <a:endParaRPr lang="ru-RU" b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2060575"/>
            <a:ext cx="8229600" cy="453707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b="1" i="1" dirty="0" smtClean="0"/>
              <a:t> 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Картон с контурным рисунком;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Набор пластилина;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Салфетка для рук;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Стеки;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Доска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Бросовый и природный материалы.</a:t>
            </a:r>
          </a:p>
          <a:p>
            <a:pPr>
              <a:buFont typeface="Arial" charset="0"/>
              <a:buNone/>
              <a:defRPr/>
            </a:pP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002060"/>
                </a:solidFill>
              </a:rPr>
              <a:t>Приемы работы с пластилином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3600"/>
            <a:ext cx="8604250" cy="4525963"/>
          </a:xfrm>
        </p:spPr>
        <p:txBody>
          <a:bodyPr/>
          <a:lstStyle/>
          <a:p>
            <a:pPr algn="just">
              <a:buFont typeface="Wingdings" pitchFamily="2" charset="2"/>
              <a:buChar char="v"/>
              <a:defRPr/>
            </a:pPr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Сплющивание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ru-RU" i="1" dirty="0" smtClean="0">
                <a:solidFill>
                  <a:srgbClr val="00B050"/>
                </a:solidFill>
                <a:latin typeface="Arial Black" pitchFamily="34" charset="0"/>
              </a:rPr>
              <a:t>Раскатывание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Вытягивание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i="1" dirty="0" err="1" smtClean="0">
                <a:solidFill>
                  <a:srgbClr val="7030A0"/>
                </a:solidFill>
                <a:latin typeface="Arial Black" pitchFamily="34" charset="0"/>
              </a:rPr>
              <a:t>Налепливание</a:t>
            </a:r>
            <a:endParaRPr lang="ru-RU" i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Прижимание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Надавливание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Намазывание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Размазывание</a:t>
            </a:r>
          </a:p>
          <a:p>
            <a:pPr>
              <a:buFont typeface="Arial" charset="0"/>
              <a:buNone/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 descr="9fdda304455eb368471d20fce931d207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73009">
            <a:off x="4194257" y="3596095"/>
            <a:ext cx="2506275" cy="284516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" name="Рисунок 4" descr="c5a2758395154ffff77caba878be6c7a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05137">
            <a:off x="6112171" y="1820811"/>
            <a:ext cx="2688467" cy="330888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180220130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7924">
            <a:off x="6854835" y="4758748"/>
            <a:ext cx="2128442" cy="191683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11188" y="2133600"/>
            <a:ext cx="8075612" cy="292100"/>
          </a:xfrm>
        </p:spPr>
        <p:txBody>
          <a:bodyPr/>
          <a:lstStyle/>
          <a:p>
            <a:r>
              <a:rPr lang="ru-RU" sz="4000" b="1" i="1" smtClean="0">
                <a:solidFill>
                  <a:srgbClr val="002060"/>
                </a:solidFill>
              </a:rPr>
              <a:t>Виды нетрадиционной техники</a:t>
            </a:r>
            <a:r>
              <a:rPr lang="ru-RU" sz="4000" i="1" smtClean="0">
                <a:solidFill>
                  <a:srgbClr val="002060"/>
                </a:solidFill>
              </a:rPr>
              <a:t/>
            </a:r>
            <a:br>
              <a:rPr lang="ru-RU" sz="4000" i="1" smtClean="0">
                <a:solidFill>
                  <a:srgbClr val="002060"/>
                </a:solidFill>
              </a:rPr>
            </a:br>
            <a:r>
              <a:rPr lang="ru-RU" sz="4000" b="1" i="1" smtClean="0">
                <a:solidFill>
                  <a:srgbClr val="002060"/>
                </a:solidFill>
              </a:rPr>
              <a:t>работы с пластилином  </a:t>
            </a:r>
            <a:r>
              <a:rPr lang="ru-RU" b="1" i="1" smtClean="0">
                <a:solidFill>
                  <a:srgbClr val="002060"/>
                </a:solidFill>
              </a:rPr>
              <a:t/>
            </a:r>
            <a:br>
              <a:rPr lang="ru-RU" b="1" i="1" smtClean="0">
                <a:solidFill>
                  <a:srgbClr val="002060"/>
                </a:solidFill>
              </a:rPr>
            </a:br>
            <a:r>
              <a:rPr lang="ru-RU" b="1" i="1" smtClean="0">
                <a:solidFill>
                  <a:srgbClr val="002060"/>
                </a:solidFill>
              </a:rPr>
              <a:t/>
            </a:r>
            <a:br>
              <a:rPr lang="ru-RU" b="1" i="1" smtClean="0">
                <a:solidFill>
                  <a:srgbClr val="002060"/>
                </a:solidFill>
              </a:rPr>
            </a:br>
            <a:r>
              <a:rPr lang="ru-RU" i="1" smtClean="0">
                <a:solidFill>
                  <a:srgbClr val="002060"/>
                </a:solidFill>
              </a:rPr>
              <a:t/>
            </a:r>
            <a:br>
              <a:rPr lang="ru-RU" i="1" smtClean="0">
                <a:solidFill>
                  <a:srgbClr val="002060"/>
                </a:solidFill>
              </a:rPr>
            </a:br>
            <a:endParaRPr lang="ru-RU" i="1" smtClean="0">
              <a:solidFill>
                <a:srgbClr val="00206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 rot="10800000" flipV="1">
            <a:off x="0" y="2205038"/>
            <a:ext cx="8748713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714375" algn="l"/>
              </a:tabLst>
            </a:pP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3000" b="1" i="1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рямая пластилинография</a:t>
            </a:r>
            <a:r>
              <a:rPr lang="ru-RU" sz="30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изображение лепной картины на горизонтальной </a:t>
            </a:r>
            <a:endParaRPr lang="ru-RU" sz="3000" i="1">
              <a:ea typeface="Calibri" pitchFamily="34" charset="0"/>
            </a:endParaRPr>
          </a:p>
          <a:p>
            <a:pPr eaLnBrk="0" hangingPunct="0">
              <a:tabLst>
                <a:tab pos="714375" algn="l"/>
              </a:tabLst>
            </a:pPr>
            <a:r>
              <a:rPr lang="ru-RU" sz="30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поверхности.</a:t>
            </a:r>
            <a:endParaRPr lang="ru-RU" sz="3000" i="1"/>
          </a:p>
          <a:p>
            <a:pPr eaLnBrk="0" hangingPunct="0">
              <a:tabLst>
                <a:tab pos="714375" algn="l"/>
              </a:tabLst>
            </a:pPr>
            <a:r>
              <a:rPr lang="ru-RU" sz="3000" i="1">
                <a:latin typeface="Times New Roman" pitchFamily="18" charset="0"/>
                <a:cs typeface="Calibri" pitchFamily="34" charset="0"/>
              </a:rPr>
              <a:t>Особенности выполнения работы:</a:t>
            </a:r>
            <a:endParaRPr lang="ru-RU" sz="3000" i="1"/>
          </a:p>
          <a:p>
            <a:pPr eaLnBrk="0" hangingPunct="0">
              <a:tabLst>
                <a:tab pos="714375" algn="l"/>
              </a:tabLst>
            </a:pPr>
            <a:r>
              <a:rPr lang="ru-RU" sz="3000" i="1">
                <a:latin typeface="Times New Roman" pitchFamily="18" charset="0"/>
                <a:cs typeface="Calibri" pitchFamily="34" charset="0"/>
              </a:rPr>
              <a:t>1. Скатывать поочередно детали изображаемого объекта, сначала объемной формы (в виде шарика, колбаски).</a:t>
            </a:r>
            <a:endParaRPr lang="ru-RU" sz="3000" i="1"/>
          </a:p>
          <a:p>
            <a:pPr eaLnBrk="0" hangingPunct="0">
              <a:tabLst>
                <a:tab pos="714375" algn="l"/>
              </a:tabLst>
            </a:pPr>
            <a:r>
              <a:rPr lang="ru-RU" sz="3000" i="1">
                <a:latin typeface="Times New Roman" pitchFamily="18" charset="0"/>
                <a:cs typeface="Calibri" pitchFamily="34" charset="0"/>
              </a:rPr>
              <a:t>2. Располагать их на горизонтальной поверхности.</a:t>
            </a:r>
            <a:endParaRPr lang="ru-RU" sz="3000" i="1"/>
          </a:p>
          <a:p>
            <a:pPr eaLnBrk="0" hangingPunct="0">
              <a:tabLst>
                <a:tab pos="714375" algn="l"/>
              </a:tabLst>
            </a:pPr>
            <a:r>
              <a:rPr lang="ru-RU" sz="3000" i="1">
                <a:latin typeface="Times New Roman" pitchFamily="18" charset="0"/>
                <a:cs typeface="Calibri" pitchFamily="34" charset="0"/>
              </a:rPr>
              <a:t>3. Затем расплющивать, соединяя детали.</a:t>
            </a:r>
            <a:endParaRPr lang="ru-RU" sz="3000" i="1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                            </a:t>
            </a:r>
            <a:r>
              <a:rPr lang="ru-RU" sz="800"/>
              <a:t> </a:t>
            </a: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2997200"/>
            <a:ext cx="8229600" cy="3125788"/>
          </a:xfrm>
        </p:spPr>
        <p:txBody>
          <a:bodyPr/>
          <a:lstStyle/>
          <a:p>
            <a:pPr marL="252000" indent="0">
              <a:buFont typeface="Arial" charset="0"/>
              <a:buNone/>
              <a:defRPr/>
            </a:pPr>
            <a:r>
              <a:rPr lang="ru-RU" sz="2400" u="sng" dirty="0" smtClean="0"/>
              <a:t> </a:t>
            </a:r>
            <a:endParaRPr lang="ru-RU" sz="2400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20482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654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b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000" b="1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Обратная  пластилинография (витражная) </a:t>
            </a:r>
            <a:r>
              <a:rPr lang="ru-RU" sz="2400" b="1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изображение лепной картины с</a:t>
            </a:r>
            <a:r>
              <a:rPr lang="ru-RU" sz="2400" b="1" i="1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обратной стороны горизонтальной поверхности (с обозначением контура).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smtClean="0">
                <a:latin typeface="Times New Roman" pitchFamily="18" charset="0"/>
                <a:cs typeface="Times New Roman" pitchFamily="18" charset="0"/>
              </a:rPr>
            </a:br>
            <a:endParaRPr lang="ru-RU" sz="2000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179388" y="3071813"/>
            <a:ext cx="86995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tabLst>
                <a:tab pos="714375" algn="l"/>
              </a:tabLst>
            </a:pPr>
            <a:r>
              <a:rPr lang="ru-RU" sz="20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b="1" i="1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выполнения работы</a:t>
            </a:r>
          </a:p>
          <a:p>
            <a:pPr eaLnBrk="0" hangingPunct="0">
              <a:tabLst>
                <a:tab pos="714375" algn="l"/>
              </a:tabLst>
            </a:pPr>
            <a: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1.Использовать для работы пластиковую прозрачную поверхность</a:t>
            </a:r>
          </a:p>
          <a:p>
            <a:pPr eaLnBrk="0" hangingPunct="0">
              <a:tabLst>
                <a:tab pos="714375" algn="l"/>
              </a:tabLst>
            </a:pPr>
            <a: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прозрачные пластиковые крышки, контейнеры и т.д.).</a:t>
            </a:r>
            <a:endParaRPr lang="ru-RU" sz="2400" i="1">
              <a:ea typeface="Calibri" pitchFamily="34" charset="0"/>
            </a:endParaRPr>
          </a:p>
          <a:p>
            <a:pPr eaLnBrk="0" hangingPunct="0">
              <a:tabLst>
                <a:tab pos="714375" algn="l"/>
              </a:tabLst>
            </a:pPr>
            <a: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С обратной стороны прозрачной поверхности маркером нарисовать контур рисунка.</a:t>
            </a:r>
            <a:endParaRPr lang="ru-RU" sz="2400" i="1"/>
          </a:p>
          <a:p>
            <a:pPr eaLnBrk="0" hangingPunct="0">
              <a:tabLst>
                <a:tab pos="714375" algn="l"/>
              </a:tabLst>
            </a:pPr>
            <a:r>
              <a:rPr lang="ru-RU" sz="2400" i="1">
                <a:latin typeface="Times New Roman" pitchFamily="18" charset="0"/>
                <a:cs typeface="Calibri" pitchFamily="34" charset="0"/>
              </a:rPr>
              <a:t>3.  Скатывать поочередно детали изображаемого объекта, сначала объемной формы (в виде шарика, колбаски).</a:t>
            </a:r>
            <a:endParaRPr lang="ru-RU" sz="2400" i="1"/>
          </a:p>
          <a:p>
            <a:pPr eaLnBrk="0" hangingPunct="0">
              <a:tabLst>
                <a:tab pos="714375" algn="l"/>
              </a:tabLst>
            </a:pPr>
            <a:r>
              <a:rPr lang="ru-RU" sz="2400" i="1">
                <a:latin typeface="Times New Roman" pitchFamily="18" charset="0"/>
                <a:cs typeface="Calibri" pitchFamily="34" charset="0"/>
              </a:rPr>
              <a:t>4. Располагать их на поверхности, растирая и заполняя детали изображения</a:t>
            </a:r>
            <a:r>
              <a:rPr lang="ru-RU" sz="2400">
                <a:latin typeface="Times New Roman" pitchFamily="18" charset="0"/>
                <a:cs typeface="Calibri" pitchFamily="34" charset="0"/>
              </a:rPr>
              <a:t>.</a:t>
            </a:r>
            <a:endParaRPr lang="ru-RU" sz="2400"/>
          </a:p>
        </p:txBody>
      </p:sp>
      <p:sp>
        <p:nvSpPr>
          <p:cNvPr id="12" name="Прямоугольник 11"/>
          <p:cNvSpPr/>
          <p:nvPr/>
        </p:nvSpPr>
        <p:spPr>
          <a:xfrm>
            <a:off x="5830888" y="1549400"/>
            <a:ext cx="2286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dirty="0"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77" descr="картинки из пластили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860" r="6761"/>
          <a:stretch>
            <a:fillRect/>
          </a:stretch>
        </p:blipFill>
        <p:spPr>
          <a:xfrm>
            <a:off x="1907704" y="1772816"/>
            <a:ext cx="5349048" cy="4917442"/>
          </a:xfrm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2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809</TotalTime>
  <Words>529</Words>
  <Application>Microsoft Office PowerPoint</Application>
  <PresentationFormat>Экран (4:3)</PresentationFormat>
  <Paragraphs>105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Century Gothic</vt:lpstr>
      <vt:lpstr>Calibri</vt:lpstr>
      <vt:lpstr>BatangChe</vt:lpstr>
      <vt:lpstr>Times New Roman</vt:lpstr>
      <vt:lpstr>Arial Black</vt:lpstr>
      <vt:lpstr>Wingdings</vt:lpstr>
      <vt:lpstr>Шаблон 2</vt:lpstr>
      <vt:lpstr>Диаграмма Microsoft Excel</vt:lpstr>
      <vt:lpstr> Воспитатель МБДОУ  «Ромашка» Никитина Ю.Г.</vt:lpstr>
      <vt:lpstr>                                                  </vt:lpstr>
      <vt:lpstr>Задачи:</vt:lpstr>
      <vt:lpstr>Слайд 4</vt:lpstr>
      <vt:lpstr> Материалы для создания пластилиновой картины:</vt:lpstr>
      <vt:lpstr>Приемы работы с пластилином:</vt:lpstr>
      <vt:lpstr>Виды нетрадиционной техники работы с пластилином     </vt:lpstr>
      <vt:lpstr>                                    Обратная  пластилинография (витражная) изображение лепной картины с   обратной стороны горизонтальной поверхности (с обозначением контура).  </vt:lpstr>
      <vt:lpstr>Слайд 9</vt:lpstr>
      <vt:lpstr>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            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пластилином.</dc:title>
  <dc:creator>ЛЮБАША</dc:creator>
  <cp:lastModifiedBy>Дом</cp:lastModifiedBy>
  <cp:revision>85</cp:revision>
  <dcterms:created xsi:type="dcterms:W3CDTF">2014-02-22T19:28:09Z</dcterms:created>
  <dcterms:modified xsi:type="dcterms:W3CDTF">2015-05-10T11:34:00Z</dcterms:modified>
</cp:coreProperties>
</file>